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0" r:id="rId9"/>
    <p:sldId id="271"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5EDCC671-9AE0-443F-9B1F-D4150A9D0DC6}" type="datetimeFigureOut">
              <a:rPr lang="en-US" smtClean="0"/>
              <a:pPr/>
              <a:t>9/27/2015</a:t>
            </a:fld>
            <a:endParaRPr lang="en-US"/>
          </a:p>
        </p:txBody>
      </p:sp>
      <p:sp>
        <p:nvSpPr>
          <p:cNvPr id="16" name="Slide Number Placeholder 15"/>
          <p:cNvSpPr>
            <a:spLocks noGrp="1"/>
          </p:cNvSpPr>
          <p:nvPr>
            <p:ph type="sldNum" sz="quarter" idx="11"/>
          </p:nvPr>
        </p:nvSpPr>
        <p:spPr/>
        <p:txBody>
          <a:bodyPr/>
          <a:lstStyle/>
          <a:p>
            <a:fld id="{DD2491B5-11D9-4EBA-A43F-BAA9BD71F7BA}"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DCC671-9AE0-443F-9B1F-D4150A9D0DC6}" type="datetimeFigureOut">
              <a:rPr lang="en-US" smtClean="0"/>
              <a:pPr/>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491B5-11D9-4EBA-A43F-BAA9BD71F7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DCC671-9AE0-443F-9B1F-D4150A9D0DC6}" type="datetimeFigureOut">
              <a:rPr lang="en-US" smtClean="0"/>
              <a:pPr/>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491B5-11D9-4EBA-A43F-BAA9BD71F7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5EDCC671-9AE0-443F-9B1F-D4150A9D0DC6}" type="datetimeFigureOut">
              <a:rPr lang="en-US" smtClean="0"/>
              <a:pPr/>
              <a:t>9/27/2015</a:t>
            </a:fld>
            <a:endParaRPr lang="en-US"/>
          </a:p>
        </p:txBody>
      </p:sp>
      <p:sp>
        <p:nvSpPr>
          <p:cNvPr id="15" name="Slide Number Placeholder 14"/>
          <p:cNvSpPr>
            <a:spLocks noGrp="1"/>
          </p:cNvSpPr>
          <p:nvPr>
            <p:ph type="sldNum" sz="quarter" idx="15"/>
          </p:nvPr>
        </p:nvSpPr>
        <p:spPr/>
        <p:txBody>
          <a:bodyPr/>
          <a:lstStyle>
            <a:lvl1pPr algn="ctr">
              <a:defRPr/>
            </a:lvl1pPr>
          </a:lstStyle>
          <a:p>
            <a:fld id="{DD2491B5-11D9-4EBA-A43F-BAA9BD71F7BA}"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EDCC671-9AE0-443F-9B1F-D4150A9D0DC6}" type="datetimeFigureOut">
              <a:rPr lang="en-US" smtClean="0"/>
              <a:pPr/>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2491B5-11D9-4EBA-A43F-BAA9BD71F7BA}"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EDCC671-9AE0-443F-9B1F-D4150A9D0DC6}" type="datetimeFigureOut">
              <a:rPr lang="en-US" smtClean="0"/>
              <a:pPr/>
              <a:t>9/27/2015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2491B5-11D9-4EBA-A43F-BAA9BD71F7BA}"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D2491B5-11D9-4EBA-A43F-BAA9BD71F7BA}"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5EDCC671-9AE0-443F-9B1F-D4150A9D0DC6}" type="datetimeFigureOut">
              <a:rPr lang="en-US" smtClean="0"/>
              <a:pPr/>
              <a:t>9/27/2015</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EDCC671-9AE0-443F-9B1F-D4150A9D0DC6}" type="datetimeFigureOut">
              <a:rPr lang="en-US" smtClean="0"/>
              <a:pPr/>
              <a:t>9/27/2015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2491B5-11D9-4EBA-A43F-BAA9BD71F7BA}"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DCC671-9AE0-443F-9B1F-D4150A9D0DC6}" type="datetimeFigureOut">
              <a:rPr lang="en-US" smtClean="0"/>
              <a:pPr/>
              <a:t>9/27/2015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2491B5-11D9-4EBA-A43F-BAA9BD71F7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5EDCC671-9AE0-443F-9B1F-D4150A9D0DC6}" type="datetimeFigureOut">
              <a:rPr lang="en-US" smtClean="0"/>
              <a:pPr/>
              <a:t>9/27/2015</a:t>
            </a:fld>
            <a:endParaRPr lang="en-US"/>
          </a:p>
        </p:txBody>
      </p:sp>
      <p:sp>
        <p:nvSpPr>
          <p:cNvPr id="9" name="Slide Number Placeholder 8"/>
          <p:cNvSpPr>
            <a:spLocks noGrp="1"/>
          </p:cNvSpPr>
          <p:nvPr>
            <p:ph type="sldNum" sz="quarter" idx="15"/>
          </p:nvPr>
        </p:nvSpPr>
        <p:spPr/>
        <p:txBody>
          <a:bodyPr/>
          <a:lstStyle/>
          <a:p>
            <a:fld id="{DD2491B5-11D9-4EBA-A43F-BAA9BD71F7BA}"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EDCC671-9AE0-443F-9B1F-D4150A9D0DC6}" type="datetimeFigureOut">
              <a:rPr lang="en-US" smtClean="0"/>
              <a:pPr/>
              <a:t>9/27/2015</a:t>
            </a:fld>
            <a:endParaRPr lang="en-US"/>
          </a:p>
        </p:txBody>
      </p:sp>
      <p:sp>
        <p:nvSpPr>
          <p:cNvPr id="9" name="Slide Number Placeholder 8"/>
          <p:cNvSpPr>
            <a:spLocks noGrp="1"/>
          </p:cNvSpPr>
          <p:nvPr>
            <p:ph type="sldNum" sz="quarter" idx="11"/>
          </p:nvPr>
        </p:nvSpPr>
        <p:spPr/>
        <p:txBody>
          <a:bodyPr/>
          <a:lstStyle/>
          <a:p>
            <a:fld id="{DD2491B5-11D9-4EBA-A43F-BAA9BD71F7BA}"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EDCC671-9AE0-443F-9B1F-D4150A9D0DC6}" type="datetimeFigureOut">
              <a:rPr lang="en-US" smtClean="0"/>
              <a:pPr/>
              <a:t>9/27/2015</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D2491B5-11D9-4EBA-A43F-BAA9BD71F7BA}"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smtClean="0"/>
          </a:p>
          <a:p>
            <a:r>
              <a:rPr lang="en-US" dirty="0" smtClean="0"/>
              <a:t>LaMATS</a:t>
            </a:r>
          </a:p>
          <a:p>
            <a:r>
              <a:rPr lang="en-US" dirty="0" smtClean="0"/>
              <a:t>(Louisiana Municipal Advisory and Technical Services)</a:t>
            </a:r>
          </a:p>
          <a:p>
            <a:r>
              <a:rPr lang="en-US" dirty="0" smtClean="0"/>
              <a:t>700 N. 10</a:t>
            </a:r>
            <a:r>
              <a:rPr lang="en-US" baseline="30000" dirty="0" smtClean="0"/>
              <a:t>th</a:t>
            </a:r>
            <a:r>
              <a:rPr lang="en-US" dirty="0" smtClean="0"/>
              <a:t> Street</a:t>
            </a:r>
          </a:p>
          <a:p>
            <a:r>
              <a:rPr lang="en-US" dirty="0" smtClean="0"/>
              <a:t>Baton Rouge, LA  70802</a:t>
            </a:r>
          </a:p>
          <a:p>
            <a:r>
              <a:rPr lang="en-US" dirty="0" smtClean="0"/>
              <a:t>(225) 344-5001</a:t>
            </a:r>
            <a:endParaRPr lang="en-US" dirty="0"/>
          </a:p>
        </p:txBody>
      </p:sp>
      <p:sp>
        <p:nvSpPr>
          <p:cNvPr id="2" name="Title 1"/>
          <p:cNvSpPr>
            <a:spLocks noGrp="1"/>
          </p:cNvSpPr>
          <p:nvPr>
            <p:ph type="ctrTitle"/>
          </p:nvPr>
        </p:nvSpPr>
        <p:spPr>
          <a:xfrm>
            <a:off x="457200" y="1981200"/>
            <a:ext cx="8305800" cy="1433732"/>
          </a:xfrm>
        </p:spPr>
        <p:txBody>
          <a:bodyPr/>
          <a:lstStyle/>
          <a:p>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Overgrown Lot Program:</a:t>
            </a:r>
            <a:br>
              <a:rPr lang="en-US" sz="4400" dirty="0" smtClean="0"/>
            </a:br>
            <a:r>
              <a:rPr lang="en-US" sz="4400" dirty="0" smtClean="0"/>
              <a:t>10 Easy Steps for Blight Abatement</a:t>
            </a:r>
            <a:endParaRPr lang="en-US" sz="4400" dirty="0"/>
          </a:p>
        </p:txBody>
      </p:sp>
      <p:pic>
        <p:nvPicPr>
          <p:cNvPr id="4" name="Picture 1"/>
          <p:cNvPicPr>
            <a:picLocks noChangeAspect="1"/>
          </p:cNvPicPr>
          <p:nvPr/>
        </p:nvPicPr>
        <p:blipFill>
          <a:blip r:embed="rId2" cstate="print"/>
          <a:srcRect/>
          <a:stretch>
            <a:fillRect/>
          </a:stretch>
        </p:blipFill>
        <p:spPr bwMode="auto">
          <a:xfrm>
            <a:off x="457200" y="304800"/>
            <a:ext cx="1828800" cy="1676400"/>
          </a:xfrm>
          <a:prstGeom prst="rect">
            <a:avLst/>
          </a:prstGeom>
          <a:noFill/>
          <a:ln w="9525">
            <a:noFill/>
            <a:miter lim="800000"/>
            <a:headEnd/>
            <a:tailEnd/>
          </a:ln>
        </p:spPr>
      </p:pic>
      <p:pic>
        <p:nvPicPr>
          <p:cNvPr id="13314" name="Picture 2" descr="https://www.lma.org/images/lmats/lamats.jpg"/>
          <p:cNvPicPr>
            <a:picLocks noChangeAspect="1" noChangeArrowheads="1"/>
          </p:cNvPicPr>
          <p:nvPr/>
        </p:nvPicPr>
        <p:blipFill>
          <a:blip r:embed="rId3" cstate="print"/>
          <a:srcRect/>
          <a:stretch>
            <a:fillRect/>
          </a:stretch>
        </p:blipFill>
        <p:spPr bwMode="auto">
          <a:xfrm>
            <a:off x="6019800" y="533400"/>
            <a:ext cx="2667000" cy="1219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ctr">
              <a:buNone/>
            </a:pPr>
            <a:r>
              <a:rPr lang="en-US" sz="3200" dirty="0" smtClean="0"/>
              <a:t>Once the nuisance is abated by the municipality:</a:t>
            </a:r>
          </a:p>
          <a:p>
            <a:pPr algn="just">
              <a:buFont typeface="Arial" charset="0"/>
              <a:buChar char="•"/>
            </a:pPr>
            <a:endParaRPr lang="en-US" dirty="0" smtClean="0"/>
          </a:p>
          <a:p>
            <a:pPr algn="just">
              <a:buFont typeface="Arial" charset="0"/>
              <a:buChar char="•"/>
            </a:pPr>
            <a:r>
              <a:rPr lang="en-US" dirty="0" smtClean="0"/>
              <a:t>as required by ordinance and pursuant to La. R.S. 33:5062(A), all fees incurred by municipality and LaMATS are deemed billable to the interested parties of the subject property; </a:t>
            </a:r>
          </a:p>
          <a:p>
            <a:pPr algn="just">
              <a:buNone/>
            </a:pPr>
            <a:endParaRPr lang="en-US" dirty="0" smtClean="0"/>
          </a:p>
          <a:p>
            <a:pPr algn="just">
              <a:buFont typeface="Arial" charset="0"/>
              <a:buChar char="•"/>
            </a:pPr>
            <a:r>
              <a:rPr lang="en-US" dirty="0" smtClean="0"/>
              <a:t>municipality sends notification of the total amount due to the record owner by USPS first class mail, and the date for remittance shall be 10 days from the date of mailing (see La. R.S. 33:5063); and</a:t>
            </a:r>
          </a:p>
          <a:p>
            <a:pPr algn="just">
              <a:buFont typeface="Arial" charset="0"/>
              <a:buChar char="•"/>
            </a:pPr>
            <a:endParaRPr lang="en-US" dirty="0" smtClean="0"/>
          </a:p>
          <a:p>
            <a:pPr algn="just">
              <a:buFont typeface="Arial" charset="0"/>
              <a:buChar char="•"/>
            </a:pPr>
            <a:r>
              <a:rPr lang="en-US" dirty="0" smtClean="0"/>
              <a:t>if payment is not tendered to municipality by the deadline, municipality forwards the contractor invoice, photographs, affidavit, and notice of any administrative fee to LaMATS.</a:t>
            </a:r>
          </a:p>
          <a:p>
            <a:pPr algn="just">
              <a:buFont typeface="Arial" charset="0"/>
              <a:buChar char="•"/>
            </a:pPr>
            <a:endParaRPr lang="en-US" dirty="0" smtClean="0"/>
          </a:p>
        </p:txBody>
      </p:sp>
      <p:sp>
        <p:nvSpPr>
          <p:cNvPr id="3" name="Title 2"/>
          <p:cNvSpPr>
            <a:spLocks noGrp="1"/>
          </p:cNvSpPr>
          <p:nvPr>
            <p:ph type="title"/>
          </p:nvPr>
        </p:nvSpPr>
        <p:spPr/>
        <p:txBody>
          <a:bodyPr/>
          <a:lstStyle/>
          <a:p>
            <a:pPr algn="ctr"/>
            <a:r>
              <a:rPr lang="en-US" b="1" u="sng" dirty="0" smtClean="0"/>
              <a:t>STEP SIX</a:t>
            </a:r>
            <a:endParaRPr lang="en-US" b="1"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ctr">
              <a:buNone/>
            </a:pPr>
            <a:r>
              <a:rPr lang="en-US" sz="3200" dirty="0" smtClean="0"/>
              <a:t>LaMATS initiates collection effort.</a:t>
            </a:r>
          </a:p>
          <a:p>
            <a:pPr algn="just">
              <a:buFont typeface="Arial" charset="0"/>
              <a:buChar char="•"/>
            </a:pPr>
            <a:endParaRPr lang="en-US" dirty="0" smtClean="0"/>
          </a:p>
          <a:p>
            <a:pPr algn="just">
              <a:buFont typeface="Arial" charset="0"/>
              <a:buChar char="•"/>
            </a:pPr>
            <a:r>
              <a:rPr lang="en-US" dirty="0" smtClean="0"/>
              <a:t>LaMATS sends an invoice for the total amount due to all interested parties via certified mail.</a:t>
            </a:r>
          </a:p>
          <a:p>
            <a:pPr algn="just">
              <a:buFont typeface="Arial" charset="0"/>
              <a:buChar char="•"/>
            </a:pPr>
            <a:endParaRPr lang="en-US" dirty="0" smtClean="0"/>
          </a:p>
          <a:p>
            <a:pPr algn="just">
              <a:buFont typeface="Arial" charset="0"/>
              <a:buChar char="•"/>
            </a:pPr>
            <a:r>
              <a:rPr lang="en-US" dirty="0" smtClean="0"/>
              <a:t>The invoice shall notify interested parties that the failure to pay the total amount due now shall result in the property being subject to additional collection efforts, fee assessments, and formal lien(s), which will be added to the property tax bill pursuant to La. R.S. 33:5063, La. R.S. 33:4677(E), and La. R.S. 47:2128.</a:t>
            </a:r>
          </a:p>
          <a:p>
            <a:pPr algn="just">
              <a:buNone/>
            </a:pPr>
            <a:endParaRPr lang="en-US" dirty="0" smtClean="0"/>
          </a:p>
          <a:p>
            <a:pPr algn="just">
              <a:buFont typeface="Arial" charset="0"/>
              <a:buChar char="•"/>
            </a:pPr>
            <a:r>
              <a:rPr lang="en-US" dirty="0" smtClean="0"/>
              <a:t>The deadline for remittance shall be 30 days from receipt of the invoice in accordance with La. R.S. 33:5063 and per ordinance.</a:t>
            </a:r>
            <a:endParaRPr lang="en-US" dirty="0"/>
          </a:p>
        </p:txBody>
      </p:sp>
      <p:sp>
        <p:nvSpPr>
          <p:cNvPr id="3" name="Title 2"/>
          <p:cNvSpPr>
            <a:spLocks noGrp="1"/>
          </p:cNvSpPr>
          <p:nvPr>
            <p:ph type="title"/>
          </p:nvPr>
        </p:nvSpPr>
        <p:spPr/>
        <p:txBody>
          <a:bodyPr/>
          <a:lstStyle/>
          <a:p>
            <a:pPr algn="ctr"/>
            <a:r>
              <a:rPr lang="en-US" b="1" u="sng" dirty="0" smtClean="0"/>
              <a:t>STEP SEVEN</a:t>
            </a:r>
            <a:endParaRPr lang="en-US" b="1"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ctr">
              <a:buNone/>
            </a:pPr>
            <a:r>
              <a:rPr lang="en-US" sz="3200" dirty="0" smtClean="0"/>
              <a:t>If interested parties do not remit the total amount due by the deadline:</a:t>
            </a:r>
          </a:p>
          <a:p>
            <a:pPr algn="just">
              <a:buFont typeface="Arial" charset="0"/>
              <a:buChar char="•"/>
            </a:pPr>
            <a:r>
              <a:rPr lang="en-US" dirty="0" smtClean="0"/>
              <a:t>LaMATS further pursues debtors through debt reduction program, if appropriate;</a:t>
            </a:r>
          </a:p>
          <a:p>
            <a:pPr algn="just">
              <a:buFont typeface="Arial" charset="0"/>
              <a:buChar char="•"/>
            </a:pPr>
            <a:endParaRPr lang="en-US" dirty="0" smtClean="0"/>
          </a:p>
          <a:p>
            <a:pPr algn="just">
              <a:buFont typeface="Arial" charset="0"/>
              <a:buChar char="•"/>
            </a:pPr>
            <a:r>
              <a:rPr lang="en-US" dirty="0" smtClean="0"/>
              <a:t>if all collection attempts fail, LaMATS confirms the total amount due with municipality ;</a:t>
            </a:r>
          </a:p>
          <a:p>
            <a:pPr algn="just">
              <a:buFont typeface="Arial" charset="0"/>
              <a:buChar char="•"/>
            </a:pPr>
            <a:endParaRPr lang="en-US" dirty="0" smtClean="0"/>
          </a:p>
          <a:p>
            <a:pPr algn="just">
              <a:buFont typeface="Arial" charset="0"/>
              <a:buChar char="•"/>
            </a:pPr>
            <a:r>
              <a:rPr lang="en-US" dirty="0" smtClean="0"/>
              <a:t>LaMATS provides the lien document, which has previously been approved by the municipality; and</a:t>
            </a:r>
          </a:p>
          <a:p>
            <a:pPr algn="just">
              <a:buNone/>
            </a:pPr>
            <a:endParaRPr lang="en-US" sz="3200" dirty="0" smtClean="0"/>
          </a:p>
          <a:p>
            <a:pPr algn="just">
              <a:buFont typeface="Arial" charset="0"/>
              <a:buChar char="•"/>
            </a:pPr>
            <a:r>
              <a:rPr lang="en-US" dirty="0" smtClean="0"/>
              <a:t>the municipality shall enter the total amount due by interested parties as a lien or liens on the subject property pursuant to La. R.S. 33:4766(D).</a:t>
            </a:r>
          </a:p>
          <a:p>
            <a:pPr algn="just">
              <a:buNone/>
            </a:pPr>
            <a:r>
              <a:rPr lang="en-US" dirty="0" smtClean="0"/>
              <a:t> </a:t>
            </a:r>
          </a:p>
          <a:p>
            <a:pPr>
              <a:buNone/>
            </a:pPr>
            <a:endParaRPr lang="en-US" dirty="0"/>
          </a:p>
        </p:txBody>
      </p:sp>
      <p:sp>
        <p:nvSpPr>
          <p:cNvPr id="3" name="Title 2"/>
          <p:cNvSpPr>
            <a:spLocks noGrp="1"/>
          </p:cNvSpPr>
          <p:nvPr>
            <p:ph type="title"/>
          </p:nvPr>
        </p:nvSpPr>
        <p:spPr/>
        <p:txBody>
          <a:bodyPr/>
          <a:lstStyle/>
          <a:p>
            <a:pPr algn="ctr"/>
            <a:r>
              <a:rPr lang="en-US" b="1" u="sng" dirty="0" smtClean="0"/>
              <a:t>STEP EIGHT</a:t>
            </a:r>
            <a:endParaRPr lang="en-US" b="1"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en-US" sz="3200" dirty="0" smtClean="0"/>
              <a:t>All outstanding liens on the subject property shall be filed by October 15</a:t>
            </a:r>
            <a:r>
              <a:rPr lang="en-US" sz="3200" baseline="30000" dirty="0" smtClean="0"/>
              <a:t>th</a:t>
            </a:r>
            <a:r>
              <a:rPr lang="en-US" sz="3200" dirty="0" smtClean="0"/>
              <a:t>.</a:t>
            </a:r>
          </a:p>
          <a:p>
            <a:pPr>
              <a:buNone/>
            </a:pPr>
            <a:endParaRPr lang="en-US" dirty="0" smtClean="0"/>
          </a:p>
          <a:p>
            <a:pPr algn="just">
              <a:buFont typeface="Arial" charset="0"/>
              <a:buChar char="•"/>
            </a:pPr>
            <a:r>
              <a:rPr lang="en-US" dirty="0" smtClean="0"/>
              <a:t>The municipality shall file the lien into the parish  mortgage records and send a copy of the filed lien LaMATS.</a:t>
            </a:r>
          </a:p>
          <a:p>
            <a:pPr algn="just">
              <a:buFont typeface="Arial" charset="0"/>
              <a:buChar char="•"/>
            </a:pPr>
            <a:endParaRPr lang="en-US" dirty="0" smtClean="0"/>
          </a:p>
          <a:p>
            <a:pPr algn="just">
              <a:buFont typeface="Arial" charset="0"/>
              <a:buChar char="•"/>
            </a:pPr>
            <a:r>
              <a:rPr lang="en-US" dirty="0" smtClean="0"/>
              <a:t>All costs of filing the lien, including any administrative fees allowed by ordinance, are added into the total amount due.</a:t>
            </a:r>
            <a:endParaRPr lang="en-US" dirty="0"/>
          </a:p>
        </p:txBody>
      </p:sp>
      <p:sp>
        <p:nvSpPr>
          <p:cNvPr id="3" name="Title 2"/>
          <p:cNvSpPr>
            <a:spLocks noGrp="1"/>
          </p:cNvSpPr>
          <p:nvPr>
            <p:ph type="title"/>
          </p:nvPr>
        </p:nvSpPr>
        <p:spPr/>
        <p:txBody>
          <a:bodyPr/>
          <a:lstStyle/>
          <a:p>
            <a:pPr algn="ctr"/>
            <a:r>
              <a:rPr lang="en-US" b="1" u="sng" dirty="0" smtClean="0"/>
              <a:t>STEP NINE</a:t>
            </a:r>
            <a:endParaRPr lang="en-US" b="1"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ctr">
              <a:buNone/>
            </a:pPr>
            <a:r>
              <a:rPr lang="en-US" sz="3200" dirty="0" smtClean="0"/>
              <a:t>If interested parties do not pay the total amount due by December 1</a:t>
            </a:r>
            <a:r>
              <a:rPr lang="en-US" sz="3200" baseline="30000" dirty="0" smtClean="0"/>
              <a:t>st</a:t>
            </a:r>
            <a:r>
              <a:rPr lang="en-US" sz="3200" dirty="0" smtClean="0"/>
              <a:t>:</a:t>
            </a:r>
          </a:p>
          <a:p>
            <a:pPr>
              <a:buNone/>
            </a:pPr>
            <a:endParaRPr lang="en-US" dirty="0" smtClean="0"/>
          </a:p>
          <a:p>
            <a:pPr algn="just">
              <a:buFont typeface="Arial" charset="0"/>
              <a:buChar char="•"/>
            </a:pPr>
            <a:r>
              <a:rPr lang="en-US" dirty="0" smtClean="0"/>
              <a:t>the municipality shall add all costs and fees to the property tax bill of the subject property;</a:t>
            </a:r>
          </a:p>
          <a:p>
            <a:pPr algn="just">
              <a:buFont typeface="Arial" charset="0"/>
              <a:buChar char="•"/>
            </a:pPr>
            <a:endParaRPr lang="en-US" dirty="0" smtClean="0"/>
          </a:p>
          <a:p>
            <a:pPr algn="just">
              <a:buFont typeface="Arial" charset="0"/>
              <a:buChar char="•"/>
            </a:pPr>
            <a:r>
              <a:rPr lang="en-US" dirty="0" smtClean="0"/>
              <a:t>pursuant to La. R.S. 33:5063, La. R.S. 33:4677(E), and La. R.S. 47:2128, the lien becomes part of the ad valorem property tax bill for the purposes of tax sale,  adjudication, and ultimate public auction; and</a:t>
            </a:r>
          </a:p>
          <a:p>
            <a:pPr algn="just">
              <a:buFont typeface="Arial" charset="0"/>
              <a:buChar char="•"/>
            </a:pPr>
            <a:endParaRPr lang="en-US" dirty="0" smtClean="0"/>
          </a:p>
          <a:p>
            <a:pPr algn="just">
              <a:buFont typeface="Arial" charset="0"/>
              <a:buChar char="•"/>
            </a:pPr>
            <a:r>
              <a:rPr lang="en-US" dirty="0" smtClean="0"/>
              <a:t>the failure to remit all taxes and impositions by December 31</a:t>
            </a:r>
            <a:r>
              <a:rPr lang="en-US" baseline="30000" dirty="0" smtClean="0"/>
              <a:t>st</a:t>
            </a:r>
            <a:r>
              <a:rPr lang="en-US" dirty="0" smtClean="0"/>
              <a:t> triggers the tax </a:t>
            </a:r>
            <a:r>
              <a:rPr lang="en-US" smtClean="0"/>
              <a:t>sale procedures </a:t>
            </a:r>
            <a:r>
              <a:rPr lang="en-US" dirty="0" smtClean="0"/>
              <a:t>set forth by statute.</a:t>
            </a:r>
          </a:p>
          <a:p>
            <a:pPr>
              <a:buNone/>
            </a:pPr>
            <a:endParaRPr lang="en-US" dirty="0"/>
          </a:p>
        </p:txBody>
      </p:sp>
      <p:sp>
        <p:nvSpPr>
          <p:cNvPr id="3" name="Title 2"/>
          <p:cNvSpPr>
            <a:spLocks noGrp="1"/>
          </p:cNvSpPr>
          <p:nvPr>
            <p:ph type="title"/>
          </p:nvPr>
        </p:nvSpPr>
        <p:spPr/>
        <p:txBody>
          <a:bodyPr>
            <a:normAutofit/>
          </a:bodyPr>
          <a:lstStyle/>
          <a:p>
            <a:pPr algn="ctr"/>
            <a:r>
              <a:rPr lang="en-US" b="1" u="sng" dirty="0" smtClean="0"/>
              <a:t>STEP TEN</a:t>
            </a:r>
            <a:endParaRPr lang="en-US" b="1"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dirty="0" smtClean="0"/>
              <a:t>LaMATS will provide template documents for all required notices and affidavits for approval by the municipality.</a:t>
            </a:r>
          </a:p>
          <a:p>
            <a:pPr algn="just"/>
            <a:endParaRPr lang="en-US" dirty="0" smtClean="0"/>
          </a:p>
          <a:p>
            <a:pPr algn="just"/>
            <a:r>
              <a:rPr lang="en-US" dirty="0" smtClean="0"/>
              <a:t>This process is designed for ultimate collection of all costs and fee incurred by the municipality .</a:t>
            </a:r>
          </a:p>
          <a:p>
            <a:pPr algn="just"/>
            <a:endParaRPr lang="en-US" dirty="0" smtClean="0"/>
          </a:p>
          <a:p>
            <a:r>
              <a:rPr lang="en-US" dirty="0" smtClean="0"/>
              <a:t>This program is designed to abate the nuisance and/or obtain payment upon:</a:t>
            </a:r>
          </a:p>
          <a:p>
            <a:endParaRPr lang="en-US" dirty="0" smtClean="0"/>
          </a:p>
          <a:p>
            <a:pPr>
              <a:buNone/>
            </a:pPr>
            <a:r>
              <a:rPr lang="en-US" dirty="0" smtClean="0"/>
              <a:t>	-	notice</a:t>
            </a:r>
          </a:p>
          <a:p>
            <a:pPr>
              <a:buNone/>
            </a:pPr>
            <a:r>
              <a:rPr lang="en-US" dirty="0" smtClean="0"/>
              <a:t>	-	billing</a:t>
            </a:r>
          </a:p>
          <a:p>
            <a:pPr>
              <a:buNone/>
            </a:pPr>
            <a:r>
              <a:rPr lang="en-US" dirty="0" smtClean="0"/>
              <a:t>	-	collection efforts</a:t>
            </a:r>
          </a:p>
          <a:p>
            <a:pPr>
              <a:buNone/>
            </a:pPr>
            <a:r>
              <a:rPr lang="en-US" dirty="0" smtClean="0"/>
              <a:t>	-	lien(s)</a:t>
            </a:r>
          </a:p>
          <a:p>
            <a:pPr>
              <a:buNone/>
            </a:pPr>
            <a:r>
              <a:rPr lang="en-US" dirty="0" smtClean="0"/>
              <a:t>	-	tax sale</a:t>
            </a:r>
          </a:p>
          <a:p>
            <a:pPr>
              <a:buNone/>
            </a:pPr>
            <a:r>
              <a:rPr lang="en-US" dirty="0" smtClean="0"/>
              <a:t>	-	adjudication</a:t>
            </a:r>
          </a:p>
          <a:p>
            <a:pPr>
              <a:buNone/>
            </a:pPr>
            <a:endParaRPr lang="en-US" dirty="0" smtClean="0"/>
          </a:p>
          <a:p>
            <a:pPr algn="just"/>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normAutofit/>
          </a:bodyPr>
          <a:lstStyle/>
          <a:p>
            <a:pPr algn="ctr"/>
            <a:r>
              <a:rPr lang="en-US" b="1" u="sng" dirty="0" smtClean="0"/>
              <a:t>Program Notes</a:t>
            </a:r>
            <a:endParaRPr lang="en-US" b="1"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dirty="0" smtClean="0"/>
              <a:t>The municipality shall:</a:t>
            </a:r>
          </a:p>
          <a:p>
            <a:pPr algn="just"/>
            <a:endParaRPr lang="en-US" dirty="0" smtClean="0"/>
          </a:p>
          <a:p>
            <a:pPr algn="just">
              <a:buNone/>
            </a:pPr>
            <a:r>
              <a:rPr lang="en-US" dirty="0" smtClean="0"/>
              <a:t>	-	pass an ordinance that contains the provisions set forth in the LMA 	model ordinance guidelines;</a:t>
            </a:r>
          </a:p>
          <a:p>
            <a:pPr algn="just">
              <a:buNone/>
            </a:pPr>
            <a:r>
              <a:rPr lang="en-US" dirty="0" smtClean="0"/>
              <a:t>	</a:t>
            </a:r>
          </a:p>
          <a:p>
            <a:pPr algn="just">
              <a:buNone/>
            </a:pPr>
            <a:r>
              <a:rPr lang="en-US" dirty="0" smtClean="0"/>
              <a:t>	-	participate in the tax sale and adjudicated property sale programs 	offered by LaMATS;</a:t>
            </a:r>
          </a:p>
          <a:p>
            <a:pPr algn="just">
              <a:buNone/>
            </a:pPr>
            <a:endParaRPr lang="en-US" dirty="0" smtClean="0"/>
          </a:p>
          <a:p>
            <a:pPr algn="just">
              <a:buNone/>
            </a:pPr>
            <a:r>
              <a:rPr lang="en-US" dirty="0" smtClean="0"/>
              <a:t>	-	participate in the LaMATS debt reduction program;</a:t>
            </a:r>
          </a:p>
          <a:p>
            <a:pPr algn="just">
              <a:buNone/>
            </a:pPr>
            <a:endParaRPr lang="en-US" dirty="0" smtClean="0"/>
          </a:p>
          <a:p>
            <a:pPr algn="just">
              <a:buNone/>
            </a:pPr>
            <a:r>
              <a:rPr lang="en-US" dirty="0" smtClean="0"/>
              <a:t>	-	notify all tax roll property owners of the municipality’s 	participation in 	the program, the ordinance requirements for 	property maintenance, 	and the consequences for failing to maintain their property; and</a:t>
            </a:r>
          </a:p>
          <a:p>
            <a:pPr algn="just">
              <a:buNone/>
            </a:pPr>
            <a:endParaRPr lang="en-US" dirty="0" smtClean="0"/>
          </a:p>
          <a:p>
            <a:pPr algn="just">
              <a:buNone/>
            </a:pPr>
            <a:r>
              <a:rPr lang="en-US" dirty="0" smtClean="0"/>
              <a:t>	-	provide the political leadership and fortitude to assure 	enforcement 	and tax collection fairness.</a:t>
            </a:r>
          </a:p>
          <a:p>
            <a:pPr algn="just">
              <a:buNone/>
            </a:pPr>
            <a:endParaRPr lang="en-US" dirty="0" smtClean="0"/>
          </a:p>
          <a:p>
            <a:pPr algn="just">
              <a:buNone/>
            </a:pPr>
            <a:endParaRPr lang="en-US" dirty="0" smtClean="0"/>
          </a:p>
        </p:txBody>
      </p:sp>
      <p:sp>
        <p:nvSpPr>
          <p:cNvPr id="3" name="Title 2"/>
          <p:cNvSpPr>
            <a:spLocks noGrp="1"/>
          </p:cNvSpPr>
          <p:nvPr>
            <p:ph type="title"/>
          </p:nvPr>
        </p:nvSpPr>
        <p:spPr/>
        <p:txBody>
          <a:bodyPr/>
          <a:lstStyle/>
          <a:p>
            <a:pPr algn="ctr"/>
            <a:r>
              <a:rPr lang="en-US" b="1" u="sng" dirty="0" smtClean="0"/>
              <a:t>Prerequisites for Participation</a:t>
            </a:r>
            <a:endParaRPr lang="en-US" b="1"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sz="3200" dirty="0" smtClean="0"/>
          </a:p>
          <a:p>
            <a:pPr algn="ctr">
              <a:buNone/>
            </a:pPr>
            <a:r>
              <a:rPr lang="en-US" sz="3200" dirty="0" smtClean="0"/>
              <a:t>Municipality identifies an overgrown lot and decides to take action to abate the nuisance.</a:t>
            </a:r>
          </a:p>
          <a:p>
            <a:pPr algn="ctr">
              <a:buNone/>
            </a:pPr>
            <a:endParaRPr lang="en-US" dirty="0" smtClean="0"/>
          </a:p>
          <a:p>
            <a:pPr algn="just">
              <a:buFont typeface="Arial" charset="0"/>
              <a:buChar char="•"/>
            </a:pPr>
            <a:r>
              <a:rPr lang="en-US" sz="2000" dirty="0" smtClean="0"/>
              <a:t>In addition to this program, the municipality may opt to enforce criminal sanctions, or may seek (or endorse a neighbor of the subject property seeking) injunctive relief.</a:t>
            </a:r>
          </a:p>
          <a:p>
            <a:pPr algn="just">
              <a:buFont typeface="Arial" charset="0"/>
              <a:buChar char="•"/>
            </a:pPr>
            <a:endParaRPr lang="en-US" sz="2000" dirty="0"/>
          </a:p>
        </p:txBody>
      </p:sp>
      <p:sp>
        <p:nvSpPr>
          <p:cNvPr id="3" name="Title 2"/>
          <p:cNvSpPr>
            <a:spLocks noGrp="1"/>
          </p:cNvSpPr>
          <p:nvPr>
            <p:ph type="title"/>
          </p:nvPr>
        </p:nvSpPr>
        <p:spPr/>
        <p:txBody>
          <a:bodyPr/>
          <a:lstStyle/>
          <a:p>
            <a:pPr algn="ctr"/>
            <a:r>
              <a:rPr lang="en-US" b="1" u="sng" dirty="0" smtClean="0"/>
              <a:t>STEP ONE</a:t>
            </a:r>
            <a:endParaRPr lang="en-US" b="1"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ctr">
              <a:buNone/>
            </a:pPr>
            <a:r>
              <a:rPr lang="en-US" sz="3200" dirty="0" smtClean="0"/>
              <a:t>Municipality notifies owner of record.</a:t>
            </a:r>
          </a:p>
          <a:p>
            <a:pPr algn="just">
              <a:buNone/>
            </a:pPr>
            <a:endParaRPr lang="en-US" sz="2000" dirty="0" smtClean="0"/>
          </a:p>
          <a:p>
            <a:pPr algn="just">
              <a:buFont typeface="Arial" charset="0"/>
              <a:buChar char="•"/>
            </a:pPr>
            <a:r>
              <a:rPr lang="en-US" sz="2000" dirty="0" smtClean="0"/>
              <a:t>Municipality sends the owner of record (per the parish assessor) a Notice to Abate by USPS first class mail.</a:t>
            </a:r>
          </a:p>
          <a:p>
            <a:pPr algn="just">
              <a:buFont typeface="Arial" charset="0"/>
              <a:buChar char="•"/>
            </a:pPr>
            <a:endParaRPr lang="en-US" sz="2000" dirty="0" smtClean="0"/>
          </a:p>
          <a:p>
            <a:pPr algn="just">
              <a:buFont typeface="Arial" charset="0"/>
              <a:buChar char="•"/>
            </a:pPr>
            <a:r>
              <a:rPr lang="en-US" sz="2000" dirty="0" smtClean="0"/>
              <a:t>LaMATS will provide the template letter for the notice.</a:t>
            </a:r>
          </a:p>
          <a:p>
            <a:pPr algn="just">
              <a:buFont typeface="Arial" charset="0"/>
              <a:buChar char="•"/>
            </a:pPr>
            <a:endParaRPr lang="en-US" sz="2000" dirty="0" smtClean="0"/>
          </a:p>
          <a:p>
            <a:pPr algn="just">
              <a:buFont typeface="Arial" charset="0"/>
              <a:buChar char="•"/>
            </a:pPr>
            <a:r>
              <a:rPr lang="en-US" sz="2000" dirty="0" smtClean="0"/>
              <a:t>The owner must either abate the nuisance, or provide a plan for the abatement of the nuisance, within five (5) days of receipt (allow 10 days from mailing before proceeding to the next step).</a:t>
            </a:r>
          </a:p>
          <a:p>
            <a:pPr algn="just">
              <a:buFont typeface="Arial" charset="0"/>
              <a:buChar char="•"/>
            </a:pPr>
            <a:endParaRPr lang="en-US" sz="2000" dirty="0" smtClean="0"/>
          </a:p>
          <a:p>
            <a:pPr algn="just">
              <a:buFont typeface="Arial" charset="0"/>
              <a:buChar char="•"/>
            </a:pPr>
            <a:r>
              <a:rPr lang="en-US" sz="2000" dirty="0" smtClean="0"/>
              <a:t>The property owner incurs no fee for this notice.</a:t>
            </a:r>
          </a:p>
          <a:p>
            <a:pPr algn="just">
              <a:buFont typeface="Arial" charset="0"/>
              <a:buChar char="•"/>
            </a:pPr>
            <a:endParaRPr lang="en-US" sz="2000" dirty="0" smtClean="0"/>
          </a:p>
          <a:p>
            <a:pPr algn="just">
              <a:buFont typeface="Arial" charset="0"/>
              <a:buChar char="•"/>
            </a:pPr>
            <a:r>
              <a:rPr lang="en-US" sz="2000" dirty="0" smtClean="0"/>
              <a:t>If owner complies, the municipality simply maintains the file in its records.	</a:t>
            </a:r>
          </a:p>
          <a:p>
            <a:pPr algn="ctr">
              <a:buNone/>
            </a:pPr>
            <a:endParaRPr lang="en-US" sz="3200" dirty="0" smtClean="0"/>
          </a:p>
          <a:p>
            <a:pPr algn="ctr">
              <a:buNone/>
            </a:pPr>
            <a:endParaRPr lang="en-US" sz="3200" dirty="0"/>
          </a:p>
        </p:txBody>
      </p:sp>
      <p:sp>
        <p:nvSpPr>
          <p:cNvPr id="3" name="Title 2"/>
          <p:cNvSpPr>
            <a:spLocks noGrp="1"/>
          </p:cNvSpPr>
          <p:nvPr>
            <p:ph type="title"/>
          </p:nvPr>
        </p:nvSpPr>
        <p:spPr/>
        <p:txBody>
          <a:bodyPr/>
          <a:lstStyle/>
          <a:p>
            <a:pPr algn="ctr"/>
            <a:r>
              <a:rPr lang="en-US" b="1" u="sng" dirty="0" smtClean="0"/>
              <a:t>STEP TWO</a:t>
            </a:r>
            <a:endParaRPr lang="en-US" b="1"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ctr">
              <a:buNone/>
            </a:pPr>
            <a:r>
              <a:rPr lang="en-US" sz="3200" dirty="0" smtClean="0"/>
              <a:t>If the owner does not comply by the deadline:</a:t>
            </a:r>
          </a:p>
          <a:p>
            <a:pPr>
              <a:buNone/>
            </a:pPr>
            <a:endParaRPr lang="en-US" dirty="0" smtClean="0"/>
          </a:p>
          <a:p>
            <a:pPr algn="just">
              <a:buFont typeface="Arial" charset="0"/>
              <a:buChar char="•"/>
            </a:pPr>
            <a:r>
              <a:rPr lang="en-US" dirty="0" smtClean="0"/>
              <a:t>the municipality photographs the property, and forward the photos and a copy of the municipality’s  Notice to Abate to LaMATS;</a:t>
            </a:r>
          </a:p>
          <a:p>
            <a:pPr algn="just">
              <a:buNone/>
            </a:pPr>
            <a:endParaRPr lang="en-US" dirty="0" smtClean="0"/>
          </a:p>
          <a:p>
            <a:pPr algn="just">
              <a:buFont typeface="Arial" charset="0"/>
              <a:buChar char="•"/>
            </a:pPr>
            <a:r>
              <a:rPr lang="en-US" dirty="0" smtClean="0"/>
              <a:t>the photos must be date and time stamped, and be accompanied by an affidavit from the person who took the photos (LaMATS will provide affidavit template); </a:t>
            </a:r>
          </a:p>
          <a:p>
            <a:pPr algn="just">
              <a:buFont typeface="Arial" charset="0"/>
              <a:buChar char="•"/>
            </a:pPr>
            <a:endParaRPr lang="en-US" dirty="0" smtClean="0"/>
          </a:p>
          <a:p>
            <a:pPr algn="just">
              <a:buFont typeface="Arial" charset="0"/>
              <a:buChar char="•"/>
            </a:pPr>
            <a:r>
              <a:rPr lang="en-US" dirty="0" smtClean="0"/>
              <a:t>once the file is forwarded to LaMATS, a fee is incurred for the services provided; and</a:t>
            </a:r>
          </a:p>
          <a:p>
            <a:pPr algn="just">
              <a:buFont typeface="Arial" charset="0"/>
              <a:buChar char="•"/>
            </a:pPr>
            <a:endParaRPr lang="en-US" dirty="0" smtClean="0"/>
          </a:p>
          <a:p>
            <a:pPr algn="just">
              <a:buFont typeface="Arial" charset="0"/>
              <a:buChar char="•"/>
            </a:pPr>
            <a:r>
              <a:rPr lang="en-US" dirty="0" smtClean="0"/>
              <a:t>The municipality shall place a sign on the property noticing the municipality’s intention to abate the nuisance (LaMATS will provide the language for this signage).</a:t>
            </a:r>
            <a:endParaRPr lang="en-US" dirty="0"/>
          </a:p>
        </p:txBody>
      </p:sp>
      <p:sp>
        <p:nvSpPr>
          <p:cNvPr id="3" name="Title 2"/>
          <p:cNvSpPr>
            <a:spLocks noGrp="1"/>
          </p:cNvSpPr>
          <p:nvPr>
            <p:ph type="title"/>
          </p:nvPr>
        </p:nvSpPr>
        <p:spPr/>
        <p:txBody>
          <a:bodyPr/>
          <a:lstStyle/>
          <a:p>
            <a:pPr algn="ctr"/>
            <a:r>
              <a:rPr lang="en-US" b="1" u="sng" dirty="0" smtClean="0"/>
              <a:t>STEP THREE</a:t>
            </a:r>
            <a:endParaRPr lang="en-US"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ctr">
              <a:buNone/>
            </a:pPr>
            <a:r>
              <a:rPr lang="en-US" sz="3200" dirty="0" smtClean="0"/>
              <a:t>All interested parties are identified  and notified.</a:t>
            </a:r>
          </a:p>
          <a:p>
            <a:pPr algn="just">
              <a:buFont typeface="Arial" charset="0"/>
              <a:buChar char="•"/>
            </a:pPr>
            <a:endParaRPr lang="en-US" dirty="0" smtClean="0"/>
          </a:p>
          <a:p>
            <a:pPr algn="just">
              <a:buFont typeface="Arial" charset="0"/>
              <a:buChar char="•"/>
            </a:pPr>
            <a:r>
              <a:rPr lang="en-US" dirty="0" smtClean="0"/>
              <a:t>After public record searches and skip tracing, a certified notice to abate is mailed by LaMATS to all interested parties in accordance with La. R.S. 33:5062(B).</a:t>
            </a:r>
          </a:p>
          <a:p>
            <a:pPr algn="just">
              <a:buNone/>
            </a:pPr>
            <a:endParaRPr lang="en-US" dirty="0" smtClean="0"/>
          </a:p>
          <a:p>
            <a:pPr algn="just">
              <a:buFont typeface="Arial" charset="0"/>
              <a:buChar char="•"/>
            </a:pPr>
            <a:r>
              <a:rPr lang="en-US" dirty="0" smtClean="0"/>
              <a:t>The deadline for abatement and payment of costs incurred to-date is 14 calendar days from receipt of certified notice per ordinance.</a:t>
            </a:r>
          </a:p>
          <a:p>
            <a:pPr algn="just">
              <a:buFont typeface="Arial" charset="0"/>
              <a:buChar char="•"/>
            </a:pPr>
            <a:endParaRPr lang="en-US" dirty="0" smtClean="0"/>
          </a:p>
          <a:p>
            <a:pPr algn="just">
              <a:buFont typeface="Arial" charset="0"/>
              <a:buChar char="•"/>
            </a:pPr>
            <a:r>
              <a:rPr lang="en-US" dirty="0" smtClean="0"/>
              <a:t>Even if the interested parties abate the nuisance without further action by the municipality, they must pay the fees incurred by the municipality and LaMATS, which will be itemized in the notice.</a:t>
            </a:r>
          </a:p>
          <a:p>
            <a:pPr algn="just">
              <a:buFont typeface="Arial" charset="0"/>
              <a:buChar char="•"/>
            </a:pPr>
            <a:endParaRPr lang="en-US" dirty="0" smtClean="0"/>
          </a:p>
          <a:p>
            <a:pPr algn="just">
              <a:buFont typeface="Arial" charset="0"/>
              <a:buChar char="•"/>
            </a:pPr>
            <a:r>
              <a:rPr lang="en-US" dirty="0" smtClean="0"/>
              <a:t>The notice shall also include a fee schedule that outlines the fees and costs  that will be incurred if the nuisance is not abated.</a:t>
            </a:r>
          </a:p>
          <a:p>
            <a:pPr algn="just">
              <a:buFont typeface="Arial" charset="0"/>
              <a:buChar char="•"/>
            </a:pPr>
            <a:endParaRPr lang="en-US" dirty="0"/>
          </a:p>
        </p:txBody>
      </p:sp>
      <p:sp>
        <p:nvSpPr>
          <p:cNvPr id="3" name="Title 2"/>
          <p:cNvSpPr>
            <a:spLocks noGrp="1"/>
          </p:cNvSpPr>
          <p:nvPr>
            <p:ph type="title"/>
          </p:nvPr>
        </p:nvSpPr>
        <p:spPr/>
        <p:txBody>
          <a:bodyPr/>
          <a:lstStyle/>
          <a:p>
            <a:pPr algn="ctr"/>
            <a:r>
              <a:rPr lang="en-US" b="1" u="sng" dirty="0" smtClean="0"/>
              <a:t>STEP FOUR</a:t>
            </a:r>
            <a:endParaRPr lang="en-US" b="1"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ctr">
              <a:buNone/>
            </a:pPr>
            <a:r>
              <a:rPr lang="en-US" sz="3200" dirty="0" smtClean="0"/>
              <a:t>If not the nuisance is not timely abated:</a:t>
            </a:r>
          </a:p>
          <a:p>
            <a:pPr algn="ctr">
              <a:buNone/>
            </a:pPr>
            <a:endParaRPr lang="en-US" sz="3200" dirty="0" smtClean="0"/>
          </a:p>
          <a:p>
            <a:pPr algn="just">
              <a:buFont typeface="Arial" charset="0"/>
              <a:buChar char="•"/>
            </a:pPr>
            <a:r>
              <a:rPr lang="en-US" dirty="0" smtClean="0"/>
              <a:t>LaMATS shall notify the municipality that the deadline has passed;</a:t>
            </a:r>
          </a:p>
          <a:p>
            <a:pPr algn="just">
              <a:buFont typeface="Arial" charset="0"/>
              <a:buChar char="•"/>
            </a:pPr>
            <a:endParaRPr lang="en-US" dirty="0" smtClean="0"/>
          </a:p>
          <a:p>
            <a:pPr algn="just">
              <a:buFont typeface="Arial" charset="0"/>
              <a:buChar char="•"/>
            </a:pPr>
            <a:r>
              <a:rPr lang="en-US" dirty="0" smtClean="0"/>
              <a:t>the municipality employs a contractor to abate the nuisance (LaMATS will provide the model contract for services);</a:t>
            </a:r>
          </a:p>
          <a:p>
            <a:pPr algn="just">
              <a:buFont typeface="Arial" charset="0"/>
              <a:buChar char="•"/>
            </a:pPr>
            <a:endParaRPr lang="en-US" dirty="0" smtClean="0"/>
          </a:p>
          <a:p>
            <a:pPr algn="just">
              <a:buFont typeface="Arial" charset="0"/>
              <a:buChar char="•"/>
            </a:pPr>
            <a:r>
              <a:rPr lang="en-US" dirty="0" smtClean="0"/>
              <a:t>the municipality photographs the property both before and after the nuisance is abated;  </a:t>
            </a:r>
          </a:p>
          <a:p>
            <a:pPr algn="just">
              <a:buFont typeface="Arial" charset="0"/>
              <a:buChar char="•"/>
            </a:pPr>
            <a:endParaRPr lang="en-US" dirty="0" smtClean="0"/>
          </a:p>
          <a:p>
            <a:pPr algn="just">
              <a:buFont typeface="Arial" charset="0"/>
              <a:buChar char="•"/>
            </a:pPr>
            <a:r>
              <a:rPr lang="en-US" dirty="0" smtClean="0"/>
              <a:t>photos must be date and time stamped, and an affidavit from the photographer must be executed; and</a:t>
            </a:r>
          </a:p>
          <a:p>
            <a:pPr algn="just">
              <a:buFont typeface="Arial" charset="0"/>
              <a:buChar char="•"/>
            </a:pPr>
            <a:endParaRPr lang="en-US" dirty="0" smtClean="0"/>
          </a:p>
          <a:p>
            <a:pPr algn="just">
              <a:buFont typeface="Arial" charset="0"/>
              <a:buChar char="•"/>
            </a:pPr>
            <a:r>
              <a:rPr lang="en-US" dirty="0" smtClean="0"/>
              <a:t>as required by ordinance, the City’s administrative fee is incurred at this time.</a:t>
            </a:r>
          </a:p>
        </p:txBody>
      </p:sp>
      <p:sp>
        <p:nvSpPr>
          <p:cNvPr id="3" name="Title 2"/>
          <p:cNvSpPr>
            <a:spLocks noGrp="1"/>
          </p:cNvSpPr>
          <p:nvPr>
            <p:ph type="title"/>
          </p:nvPr>
        </p:nvSpPr>
        <p:spPr/>
        <p:txBody>
          <a:bodyPr/>
          <a:lstStyle/>
          <a:p>
            <a:pPr algn="ctr"/>
            <a:r>
              <a:rPr lang="en-US" b="1" u="sng" dirty="0" smtClean="0"/>
              <a:t>STEP FIVE</a:t>
            </a:r>
            <a:endParaRPr lang="en-US" b="1"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dirty="0" smtClean="0"/>
              <a:t>If it’s early in the season, the municipality may have to abate the property more than once.</a:t>
            </a:r>
          </a:p>
          <a:p>
            <a:pPr algn="just"/>
            <a:endParaRPr lang="en-US" dirty="0" smtClean="0"/>
          </a:p>
          <a:p>
            <a:pPr algn="just"/>
            <a:r>
              <a:rPr lang="en-US" dirty="0" smtClean="0"/>
              <a:t>La. R.S. 33:5062 allows for additional work to be done upon the execution and filing (at municipality’s administrative office) of an affidavit and photograph.</a:t>
            </a:r>
          </a:p>
          <a:p>
            <a:pPr algn="just"/>
            <a:endParaRPr lang="en-US" dirty="0" smtClean="0"/>
          </a:p>
          <a:p>
            <a:pPr algn="just"/>
            <a:r>
              <a:rPr lang="en-US" dirty="0" smtClean="0"/>
              <a:t>The municipality shall have its compliance officer inspect the property 45 days after the initial abatement, take photographs, and execute the necessary affidavit;  the municipality may then employ its contractor to once again remediate the property.</a:t>
            </a:r>
          </a:p>
          <a:p>
            <a:pPr algn="just"/>
            <a:endParaRPr lang="en-US" dirty="0" smtClean="0"/>
          </a:p>
          <a:p>
            <a:pPr algn="just"/>
            <a:r>
              <a:rPr lang="en-US" dirty="0" smtClean="0"/>
              <a:t>The municipality shall communicate these additional efforts to LaMATS immediately, and shall forward </a:t>
            </a:r>
            <a:r>
              <a:rPr lang="en-US" sz="2400" dirty="0" smtClean="0"/>
              <a:t>the contractor invoice, photographs, affidavit, and notice of any administrative fee to LaMATS.</a:t>
            </a:r>
          </a:p>
          <a:p>
            <a:pPr algn="just"/>
            <a:endParaRPr lang="en-US" sz="2400" dirty="0" smtClean="0"/>
          </a:p>
          <a:p>
            <a:pPr algn="just"/>
            <a:r>
              <a:rPr lang="en-US" sz="2400" dirty="0" smtClean="0"/>
              <a:t>These additional sums shall be added to the total amount due in the notification and collection processes already underway.</a:t>
            </a:r>
            <a:endParaRPr lang="en-US" dirty="0"/>
          </a:p>
        </p:txBody>
      </p:sp>
      <p:sp>
        <p:nvSpPr>
          <p:cNvPr id="3" name="Title 2"/>
          <p:cNvSpPr>
            <a:spLocks noGrp="1"/>
          </p:cNvSpPr>
          <p:nvPr>
            <p:ph type="title"/>
          </p:nvPr>
        </p:nvSpPr>
        <p:spPr/>
        <p:txBody>
          <a:bodyPr>
            <a:normAutofit fontScale="90000"/>
          </a:bodyPr>
          <a:lstStyle/>
          <a:p>
            <a:pPr algn="ctr"/>
            <a:r>
              <a:rPr lang="en-US" b="1" u="sng" dirty="0" smtClean="0"/>
              <a:t>What about multiple </a:t>
            </a:r>
            <a:r>
              <a:rPr lang="en-US" b="1" u="sng" dirty="0" err="1" smtClean="0"/>
              <a:t>remediations</a:t>
            </a:r>
            <a:r>
              <a:rPr lang="en-US" b="1" u="sng" dirty="0" smtClean="0"/>
              <a:t>?</a:t>
            </a:r>
            <a:endParaRPr lang="en-US" b="1"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en-US" dirty="0" smtClean="0"/>
              <a:t>Pursuant to Article VII, Section 25(B)(3) of the Louisiana Constitution, the redemptive period for property sold at a tax sale can be shortened from 36 months to 18 months IF that property has been determined to be “blighted” or “abandoned” through an administrative hearing under La. R.S. 33:2575 PRIOR to the tax sale.</a:t>
            </a:r>
          </a:p>
          <a:p>
            <a:pPr algn="just"/>
            <a:endParaRPr lang="en-US" dirty="0" smtClean="0"/>
          </a:p>
          <a:p>
            <a:pPr algn="just"/>
            <a:r>
              <a:rPr lang="en-US" dirty="0" smtClean="0"/>
              <a:t>Municipality must establish by ordinance its procedures for those administrative hearings.</a:t>
            </a:r>
          </a:p>
          <a:p>
            <a:pPr algn="just"/>
            <a:endParaRPr lang="en-US" dirty="0" smtClean="0"/>
          </a:p>
          <a:p>
            <a:pPr algn="just"/>
            <a:r>
              <a:rPr lang="en-US" dirty="0" smtClean="0"/>
              <a:t>Statutory requirements mandate that such a determination will take </a:t>
            </a:r>
            <a:r>
              <a:rPr lang="en-US" b="1" i="1" dirty="0" smtClean="0"/>
              <a:t>at least 90 days</a:t>
            </a:r>
            <a:r>
              <a:rPr lang="en-US" dirty="0" smtClean="0"/>
              <a:t>, so the process should be instituted accordingly.</a:t>
            </a:r>
          </a:p>
          <a:p>
            <a:pPr algn="just"/>
            <a:endParaRPr lang="en-US" dirty="0" smtClean="0"/>
          </a:p>
          <a:p>
            <a:pPr algn="just"/>
            <a:r>
              <a:rPr lang="en-US" dirty="0" smtClean="0"/>
              <a:t>The photographs that have been taken by the municipality in connection with its on-site inspections of the property will be submitted as evidence in this administrative hearing.</a:t>
            </a:r>
            <a:endParaRPr lang="en-US" dirty="0"/>
          </a:p>
        </p:txBody>
      </p:sp>
      <p:sp>
        <p:nvSpPr>
          <p:cNvPr id="3" name="Title 2"/>
          <p:cNvSpPr>
            <a:spLocks noGrp="1"/>
          </p:cNvSpPr>
          <p:nvPr>
            <p:ph type="title"/>
          </p:nvPr>
        </p:nvSpPr>
        <p:spPr/>
        <p:txBody>
          <a:bodyPr/>
          <a:lstStyle/>
          <a:p>
            <a:pPr algn="ctr"/>
            <a:r>
              <a:rPr lang="en-US" b="1" u="sng" dirty="0" smtClean="0"/>
              <a:t>Administrative Hearings</a:t>
            </a:r>
            <a:endParaRPr lang="en-US" b="1" u="sng"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4755</TotalTime>
  <Words>1302</Words>
  <Application>Microsoft Office PowerPoint</Application>
  <PresentationFormat>On-screen Show (4:3)</PresentationFormat>
  <Paragraphs>142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Constantia</vt:lpstr>
      <vt:lpstr>Wingdings 2</vt:lpstr>
      <vt:lpstr>Paper</vt:lpstr>
      <vt:lpstr>    Overgrown Lot Program: 10 Easy Steps for Blight Abatement</vt:lpstr>
      <vt:lpstr>Prerequisites for Participation</vt:lpstr>
      <vt:lpstr>STEP ONE</vt:lpstr>
      <vt:lpstr>STEP TWO</vt:lpstr>
      <vt:lpstr>STEP THREE</vt:lpstr>
      <vt:lpstr>STEP FOUR</vt:lpstr>
      <vt:lpstr>STEP FIVE</vt:lpstr>
      <vt:lpstr>What about multiple remediations?</vt:lpstr>
      <vt:lpstr>Administrative Hearings</vt:lpstr>
      <vt:lpstr>STEP SIX</vt:lpstr>
      <vt:lpstr>STEP SEVEN</vt:lpstr>
      <vt:lpstr>STEP EIGHT</vt:lpstr>
      <vt:lpstr>STEP NINE</vt:lpstr>
      <vt:lpstr>STEP TEN</vt:lpstr>
      <vt:lpstr>Program Notes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Overgrown Lot Program</dc:title>
  <dc:creator>kw</dc:creator>
  <cp:lastModifiedBy>Matt Mullenix</cp:lastModifiedBy>
  <cp:revision>96</cp:revision>
  <dcterms:created xsi:type="dcterms:W3CDTF">2015-08-21T16:39:05Z</dcterms:created>
  <dcterms:modified xsi:type="dcterms:W3CDTF">2015-09-27T17:34:54Z</dcterms:modified>
</cp:coreProperties>
</file>